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81"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snapToObjects="1">
      <p:cViewPr varScale="1">
        <p:scale>
          <a:sx n="121" d="100"/>
          <a:sy n="121"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0B74-A74C-6640-BB96-6B0A6E522B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2DBAA08-0FA6-C54C-B70C-B8593E9C8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748E4CF-52FA-0C44-B646-659B5265BD42}"/>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5" name="Footer Placeholder 4">
            <a:extLst>
              <a:ext uri="{FF2B5EF4-FFF2-40B4-BE49-F238E27FC236}">
                <a16:creationId xmlns:a16="http://schemas.microsoft.com/office/drawing/2014/main" id="{E7617439-3016-E348-B916-DE66B747C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06C98-0B2B-8C45-AF63-B340D5529CB4}"/>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203740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6343-B1F5-CC43-9F77-8D04BA5252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4E32B2-5FF9-0E41-A1CF-C9E783C4A1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C37D42-30B1-3542-A4D5-17FA21E419B8}"/>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5" name="Footer Placeholder 4">
            <a:extLst>
              <a:ext uri="{FF2B5EF4-FFF2-40B4-BE49-F238E27FC236}">
                <a16:creationId xmlns:a16="http://schemas.microsoft.com/office/drawing/2014/main" id="{66ADB6E2-5DF3-7B46-8F18-2BF20DC13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F821E-ADD5-3645-9420-6465EC67F294}"/>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8364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80C059-48AE-5A49-94BC-A0D21C8E6B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B163A7-6DA7-894B-B94E-E07DDCBAE7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9BA8ED-17D2-0B41-A6B9-E602316CF822}"/>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5" name="Footer Placeholder 4">
            <a:extLst>
              <a:ext uri="{FF2B5EF4-FFF2-40B4-BE49-F238E27FC236}">
                <a16:creationId xmlns:a16="http://schemas.microsoft.com/office/drawing/2014/main" id="{4E4E595F-B09F-F043-9667-2220DB66C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3CCF7-061D-8949-A0C3-1606BE960C72}"/>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148744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6FBC-F212-FF4C-8899-CD51C7A751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5CCE17-E647-6043-8A4B-BA26A0A5A1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281CF3-B43F-284C-95D9-666F630E63AE}"/>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5" name="Footer Placeholder 4">
            <a:extLst>
              <a:ext uri="{FF2B5EF4-FFF2-40B4-BE49-F238E27FC236}">
                <a16:creationId xmlns:a16="http://schemas.microsoft.com/office/drawing/2014/main" id="{0205A172-2BDC-8240-B710-752CFB88A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0F52C-0966-7340-ABFD-F524F5217160}"/>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3070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E823-C489-C042-AC0D-FEAD242C97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BDAB0F-6049-BB42-97A8-41F85AC21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BE9206-628C-974B-833A-E4931E03D1E3}"/>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5" name="Footer Placeholder 4">
            <a:extLst>
              <a:ext uri="{FF2B5EF4-FFF2-40B4-BE49-F238E27FC236}">
                <a16:creationId xmlns:a16="http://schemas.microsoft.com/office/drawing/2014/main" id="{071C0B31-DF91-BE41-B2F1-04DDEFA81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F8DAB-4C65-6947-AAA4-27EB4EEB1E40}"/>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263800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1B2B-FFD0-E049-8644-C455FA277A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D5C35D-87C8-5D46-9090-D591632B31E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898DFF2-E6DD-2444-90E5-3CCC081675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71D08F-8C25-A944-880B-48CE1F7541CA}"/>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6" name="Footer Placeholder 5">
            <a:extLst>
              <a:ext uri="{FF2B5EF4-FFF2-40B4-BE49-F238E27FC236}">
                <a16:creationId xmlns:a16="http://schemas.microsoft.com/office/drawing/2014/main" id="{45CF0DF2-E5C2-B14F-99C3-5EEC9FCBA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51553-CC69-D24E-BABD-E17A0ED3FD48}"/>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361436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DAEF-B825-D844-9645-0A6C0477A4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E3D2D1-C99C-5F4C-9AE8-17CA105D3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709245-04EC-0D46-BF65-3C23578AB2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AAFC41D-40D2-C044-896C-8AF102A31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4C3F86-3B00-3744-B090-A79AE5367B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D66485-28D9-3449-A20E-CF6F87DC7225}"/>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8" name="Footer Placeholder 7">
            <a:extLst>
              <a:ext uri="{FF2B5EF4-FFF2-40B4-BE49-F238E27FC236}">
                <a16:creationId xmlns:a16="http://schemas.microsoft.com/office/drawing/2014/main" id="{5CD0CC37-AF38-5E41-A08D-06BA675E9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3DFC6-F5A1-F44F-8FAE-65F2567435C1}"/>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297385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239D-675A-B846-80F1-CD6630BC868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127B61-6D02-F040-AE8D-20B1E8C1F46E}"/>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4" name="Footer Placeholder 3">
            <a:extLst>
              <a:ext uri="{FF2B5EF4-FFF2-40B4-BE49-F238E27FC236}">
                <a16:creationId xmlns:a16="http://schemas.microsoft.com/office/drawing/2014/main" id="{249197D1-E9BB-A444-AB29-AB19FD051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C95A1-6104-7447-917F-4A1ACF67C6D5}"/>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362987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8F067-A420-D84F-B2F3-788619453201}"/>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3" name="Footer Placeholder 2">
            <a:extLst>
              <a:ext uri="{FF2B5EF4-FFF2-40B4-BE49-F238E27FC236}">
                <a16:creationId xmlns:a16="http://schemas.microsoft.com/office/drawing/2014/main" id="{77138A2E-6AE9-444D-9991-783FDE6996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1E1D0-8B76-2343-8DEF-E2A100AD8D5C}"/>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216652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1D01-F472-DA4A-8521-CD31D5A9CC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5EC0DF-BDF3-2241-9896-F51689BDF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7720E05-9971-BB4B-BC2A-9BE62349D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2699DA-9D1B-094E-BFE3-7FCE44B510FB}"/>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6" name="Footer Placeholder 5">
            <a:extLst>
              <a:ext uri="{FF2B5EF4-FFF2-40B4-BE49-F238E27FC236}">
                <a16:creationId xmlns:a16="http://schemas.microsoft.com/office/drawing/2014/main" id="{8531B0F2-91E7-4843-874B-7A8AE1ED9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3F1B2-1837-ED49-AE40-A9570B218A6B}"/>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215422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647D-C211-D444-84F0-90D51F946F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9398DB-4F63-5349-8821-88EEFEC04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EB45E-BAA4-AD4A-BA96-CC841CD62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8EEAFC-B0A6-A94C-B778-F6C35517727E}"/>
              </a:ext>
            </a:extLst>
          </p:cNvPr>
          <p:cNvSpPr>
            <a:spLocks noGrp="1"/>
          </p:cNvSpPr>
          <p:nvPr>
            <p:ph type="dt" sz="half" idx="10"/>
          </p:nvPr>
        </p:nvSpPr>
        <p:spPr/>
        <p:txBody>
          <a:bodyPr/>
          <a:lstStyle/>
          <a:p>
            <a:fld id="{9F0FD3B2-E97E-0042-9493-DE7D29D88FA9}" type="datetimeFigureOut">
              <a:rPr lang="en-US" smtClean="0"/>
              <a:t>4/9/21</a:t>
            </a:fld>
            <a:endParaRPr lang="en-US"/>
          </a:p>
        </p:txBody>
      </p:sp>
      <p:sp>
        <p:nvSpPr>
          <p:cNvPr id="6" name="Footer Placeholder 5">
            <a:extLst>
              <a:ext uri="{FF2B5EF4-FFF2-40B4-BE49-F238E27FC236}">
                <a16:creationId xmlns:a16="http://schemas.microsoft.com/office/drawing/2014/main" id="{0391F40C-74CE-2644-A3F8-BC30F5AF0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AD7C0-298F-7142-83F9-FC36B253EDE7}"/>
              </a:ext>
            </a:extLst>
          </p:cNvPr>
          <p:cNvSpPr>
            <a:spLocks noGrp="1"/>
          </p:cNvSpPr>
          <p:nvPr>
            <p:ph type="sldNum" sz="quarter" idx="12"/>
          </p:nvPr>
        </p:nvSpPr>
        <p:spPr/>
        <p:txBody>
          <a:bodyPr/>
          <a:lstStyle/>
          <a:p>
            <a:fld id="{1DF3CCE4-CFAB-BC4C-810B-83BA53F65922}" type="slidenum">
              <a:rPr lang="en-US" smtClean="0"/>
              <a:t>‹#›</a:t>
            </a:fld>
            <a:endParaRPr lang="en-US"/>
          </a:p>
        </p:txBody>
      </p:sp>
    </p:spTree>
    <p:extLst>
      <p:ext uri="{BB962C8B-B14F-4D97-AF65-F5344CB8AC3E}">
        <p14:creationId xmlns:p14="http://schemas.microsoft.com/office/powerpoint/2010/main" val="290566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FA745-8DD8-7C4B-9983-FA55B450D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F374D9-2066-B843-B82A-78C55DD8A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321DE6-ABA6-BA45-8D7B-658A1112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FD3B2-E97E-0042-9493-DE7D29D88FA9}" type="datetimeFigureOut">
              <a:rPr lang="en-US" smtClean="0"/>
              <a:t>4/9/21</a:t>
            </a:fld>
            <a:endParaRPr lang="en-US"/>
          </a:p>
        </p:txBody>
      </p:sp>
      <p:sp>
        <p:nvSpPr>
          <p:cNvPr id="5" name="Footer Placeholder 4">
            <a:extLst>
              <a:ext uri="{FF2B5EF4-FFF2-40B4-BE49-F238E27FC236}">
                <a16:creationId xmlns:a16="http://schemas.microsoft.com/office/drawing/2014/main" id="{677AB78F-84E0-B149-B7D1-F550E51B0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FEBD3C-1880-214B-BF81-97FC853A0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3CCE4-CFAB-BC4C-810B-83BA53F65922}" type="slidenum">
              <a:rPr lang="en-US" smtClean="0"/>
              <a:t>‹#›</a:t>
            </a:fld>
            <a:endParaRPr lang="en-US"/>
          </a:p>
        </p:txBody>
      </p:sp>
    </p:spTree>
    <p:extLst>
      <p:ext uri="{BB962C8B-B14F-4D97-AF65-F5344CB8AC3E}">
        <p14:creationId xmlns:p14="http://schemas.microsoft.com/office/powerpoint/2010/main" val="330777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5B83-0AED-634A-85EB-514179A87D08}"/>
              </a:ext>
            </a:extLst>
          </p:cNvPr>
          <p:cNvSpPr>
            <a:spLocks noGrp="1"/>
          </p:cNvSpPr>
          <p:nvPr>
            <p:ph type="ctrTitle"/>
          </p:nvPr>
        </p:nvSpPr>
        <p:spPr>
          <a:xfrm>
            <a:off x="1524000" y="1229242"/>
            <a:ext cx="9144000" cy="2387600"/>
          </a:xfrm>
        </p:spPr>
        <p:txBody>
          <a:bodyPr>
            <a:noAutofit/>
          </a:bodyPr>
          <a:lstStyle/>
          <a:p>
            <a:r>
              <a:rPr lang="en-US" sz="4400" b="1" dirty="0">
                <a:solidFill>
                  <a:srgbClr val="FF0000"/>
                </a:solidFill>
                <a:latin typeface="American Typewriter" panose="02090604020004020304" pitchFamily="18" charset="77"/>
              </a:rPr>
              <a:t>Biodiversity and its Interface with Indigenous Culture, Languages, and Well Being</a:t>
            </a:r>
          </a:p>
        </p:txBody>
      </p:sp>
      <p:sp>
        <p:nvSpPr>
          <p:cNvPr id="3" name="Subtitle 2">
            <a:extLst>
              <a:ext uri="{FF2B5EF4-FFF2-40B4-BE49-F238E27FC236}">
                <a16:creationId xmlns:a16="http://schemas.microsoft.com/office/drawing/2014/main" id="{CF829E0A-E81F-664A-82E0-1861630DD568}"/>
              </a:ext>
            </a:extLst>
          </p:cNvPr>
          <p:cNvSpPr>
            <a:spLocks noGrp="1"/>
          </p:cNvSpPr>
          <p:nvPr>
            <p:ph type="subTitle" idx="1"/>
          </p:nvPr>
        </p:nvSpPr>
        <p:spPr>
          <a:xfrm>
            <a:off x="1417121" y="3794234"/>
            <a:ext cx="9144000" cy="2282963"/>
          </a:xfrm>
        </p:spPr>
        <p:txBody>
          <a:bodyPr>
            <a:normAutofit/>
          </a:bodyPr>
          <a:lstStyle/>
          <a:p>
            <a:r>
              <a:rPr lang="en-US" b="1" dirty="0">
                <a:solidFill>
                  <a:srgbClr val="0432FF"/>
                </a:solidFill>
                <a:latin typeface="Times" pitchFamily="2" charset="0"/>
              </a:rPr>
              <a:t>Dr. Anabel Benjamin Bara</a:t>
            </a:r>
          </a:p>
          <a:p>
            <a:r>
              <a:rPr lang="en-US" b="1" dirty="0">
                <a:solidFill>
                  <a:srgbClr val="0432FF"/>
                </a:solidFill>
                <a:latin typeface="Times" pitchFamily="2" charset="0"/>
              </a:rPr>
              <a:t>Dr. Vincent Ekka</a:t>
            </a:r>
          </a:p>
          <a:p>
            <a:r>
              <a:rPr lang="en-US" b="1" dirty="0">
                <a:solidFill>
                  <a:srgbClr val="0432FF"/>
                </a:solidFill>
                <a:latin typeface="Times" pitchFamily="2" charset="0"/>
              </a:rPr>
              <a:t>Prof. Virginius </a:t>
            </a:r>
            <a:r>
              <a:rPr lang="en-US" b="1" dirty="0" err="1">
                <a:solidFill>
                  <a:srgbClr val="0432FF"/>
                </a:solidFill>
                <a:latin typeface="Times" pitchFamily="2" charset="0"/>
              </a:rPr>
              <a:t>Xaxa</a:t>
            </a:r>
            <a:endParaRPr lang="en-US" b="1" dirty="0">
              <a:solidFill>
                <a:srgbClr val="0432FF"/>
              </a:solidFill>
              <a:latin typeface="Times" pitchFamily="2" charset="0"/>
            </a:endParaRPr>
          </a:p>
          <a:p>
            <a:r>
              <a:rPr lang="en-US" b="1" dirty="0">
                <a:solidFill>
                  <a:srgbClr val="0432FF"/>
                </a:solidFill>
                <a:latin typeface="Times" pitchFamily="2" charset="0"/>
              </a:rPr>
              <a:t>Prof. Bipin </a:t>
            </a:r>
            <a:r>
              <a:rPr lang="en-US" b="1" dirty="0" err="1">
                <a:solidFill>
                  <a:srgbClr val="0432FF"/>
                </a:solidFill>
                <a:latin typeface="Times" pitchFamily="2" charset="0"/>
              </a:rPr>
              <a:t>Jojo</a:t>
            </a:r>
            <a:endParaRPr lang="en-US" b="1" dirty="0">
              <a:solidFill>
                <a:srgbClr val="0432FF"/>
              </a:solidFill>
              <a:latin typeface="Times" pitchFamily="2" charset="0"/>
            </a:endParaRPr>
          </a:p>
          <a:p>
            <a:r>
              <a:rPr lang="en-US" b="1" dirty="0">
                <a:solidFill>
                  <a:schemeClr val="accent6">
                    <a:lumMod val="50000"/>
                  </a:schemeClr>
                </a:solidFill>
                <a:latin typeface="Times" pitchFamily="2" charset="0"/>
              </a:rPr>
              <a:t>India Indigenous Peoples</a:t>
            </a:r>
          </a:p>
          <a:p>
            <a:endParaRPr lang="en-US" b="1" dirty="0">
              <a:solidFill>
                <a:srgbClr val="0432FF"/>
              </a:solidFill>
              <a:latin typeface="Times" pitchFamily="2" charset="0"/>
            </a:endParaRPr>
          </a:p>
        </p:txBody>
      </p:sp>
    </p:spTree>
    <p:extLst>
      <p:ext uri="{BB962C8B-B14F-4D97-AF65-F5344CB8AC3E}">
        <p14:creationId xmlns:p14="http://schemas.microsoft.com/office/powerpoint/2010/main" val="17081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994D1F-6BDA-7C47-AE97-C0184059AB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6940" y="190005"/>
            <a:ext cx="7232073" cy="6412676"/>
          </a:xfrm>
          <a:prstGeom prst="rect">
            <a:avLst/>
          </a:prstGeom>
          <a:noFill/>
          <a:ln>
            <a:noFill/>
          </a:ln>
        </p:spPr>
      </p:pic>
    </p:spTree>
    <p:extLst>
      <p:ext uri="{BB962C8B-B14F-4D97-AF65-F5344CB8AC3E}">
        <p14:creationId xmlns:p14="http://schemas.microsoft.com/office/powerpoint/2010/main" val="78116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33C-9CF8-A24F-B37B-B1E50413AAB1}"/>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Issues and Problems</a:t>
            </a:r>
          </a:p>
        </p:txBody>
      </p:sp>
      <p:sp>
        <p:nvSpPr>
          <p:cNvPr id="3" name="Content Placeholder 2">
            <a:extLst>
              <a:ext uri="{FF2B5EF4-FFF2-40B4-BE49-F238E27FC236}">
                <a16:creationId xmlns:a16="http://schemas.microsoft.com/office/drawing/2014/main" id="{6FF397B2-F53C-294D-8D9B-5862D556B941}"/>
              </a:ext>
            </a:extLst>
          </p:cNvPr>
          <p:cNvSpPr>
            <a:spLocks noGrp="1"/>
          </p:cNvSpPr>
          <p:nvPr>
            <p:ph idx="1"/>
          </p:nvPr>
        </p:nvSpPr>
        <p:spPr/>
        <p:txBody>
          <a:bodyPr>
            <a:normAutofit fontScale="85000" lnSpcReduction="20000"/>
          </a:bodyPr>
          <a:lstStyle/>
          <a:p>
            <a:pPr algn="just"/>
            <a:r>
              <a:rPr lang="en-US" dirty="0">
                <a:latin typeface="Times" pitchFamily="2" charset="0"/>
              </a:rPr>
              <a:t>However, encroachments by outsiders (non-tribals, corporates, and governments etc.) in the tribal territory have impacted the life, biodiversity, ecology, well-being, environment, and climate of that area. </a:t>
            </a:r>
          </a:p>
          <a:p>
            <a:pPr algn="just"/>
            <a:endParaRPr lang="en-US" dirty="0">
              <a:latin typeface="Times" pitchFamily="2" charset="0"/>
            </a:endParaRPr>
          </a:p>
          <a:p>
            <a:pPr algn="just"/>
            <a:r>
              <a:rPr lang="en-US" dirty="0">
                <a:latin typeface="Times" pitchFamily="2" charset="0"/>
              </a:rPr>
              <a:t>Mining and infrastructure constructions, in the name of development projects, and occupying land in the name of the settlement and social causes, had a severe impact on the life of indigenous peoples.</a:t>
            </a:r>
            <a:r>
              <a:rPr lang="en-IN" dirty="0">
                <a:effectLst/>
                <a:latin typeface="Times" pitchFamily="2" charset="0"/>
              </a:rPr>
              <a:t> </a:t>
            </a:r>
          </a:p>
          <a:p>
            <a:pPr algn="just"/>
            <a:endParaRPr lang="en-IN" dirty="0">
              <a:latin typeface="Times" pitchFamily="2" charset="0"/>
            </a:endParaRPr>
          </a:p>
          <a:p>
            <a:pPr algn="just"/>
            <a:r>
              <a:rPr lang="en-IN" dirty="0">
                <a:latin typeface="Times" pitchFamily="2" charset="0"/>
              </a:rPr>
              <a:t>All these have led to the displacement of tribals which have led to the slow demise of culture and languages.</a:t>
            </a:r>
          </a:p>
          <a:p>
            <a:pPr algn="just"/>
            <a:endParaRPr lang="en-IN" dirty="0">
              <a:latin typeface="Times" pitchFamily="2" charset="0"/>
            </a:endParaRPr>
          </a:p>
          <a:p>
            <a:pPr algn="just"/>
            <a:r>
              <a:rPr lang="en-IN" dirty="0">
                <a:latin typeface="Times" pitchFamily="2" charset="0"/>
              </a:rPr>
              <a:t>Impact of Political, Economic, Social, and Technological (PEST) factors have also impacted the well being of Tribal communities.</a:t>
            </a:r>
            <a:endParaRPr lang="en-US" dirty="0">
              <a:latin typeface="Times" pitchFamily="2" charset="0"/>
            </a:endParaRPr>
          </a:p>
        </p:txBody>
      </p:sp>
    </p:spTree>
    <p:extLst>
      <p:ext uri="{BB962C8B-B14F-4D97-AF65-F5344CB8AC3E}">
        <p14:creationId xmlns:p14="http://schemas.microsoft.com/office/powerpoint/2010/main" val="358548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E5442C-DAA7-3144-A6B5-6592F191C269}"/>
              </a:ext>
            </a:extLst>
          </p:cNvPr>
          <p:cNvSpPr/>
          <p:nvPr/>
        </p:nvSpPr>
        <p:spPr>
          <a:xfrm>
            <a:off x="241465" y="1965804"/>
            <a:ext cx="11709070" cy="2123658"/>
          </a:xfrm>
          <a:prstGeom prst="rect">
            <a:avLst/>
          </a:prstGeom>
        </p:spPr>
        <p:txBody>
          <a:bodyPr wrap="square">
            <a:spAutoFit/>
          </a:bodyPr>
          <a:lstStyle/>
          <a:p>
            <a:pPr algn="ctr"/>
            <a:r>
              <a:rPr lang="en-US" sz="4400" dirty="0">
                <a:latin typeface="Times New Roman" panose="02020603050405020304" pitchFamily="18" charset="0"/>
                <a:ea typeface="Times New Roman" panose="02020603050405020304" pitchFamily="18" charset="0"/>
              </a:rPr>
              <a:t>Disruption of forests, water bodies, land, ecology, biodiversity, etc. also leads to disruption of indigenous culture, languages and well being.</a:t>
            </a:r>
            <a:r>
              <a:rPr lang="en-IN" sz="4400" dirty="0">
                <a:effectLst/>
              </a:rPr>
              <a:t> </a:t>
            </a:r>
            <a:endParaRPr lang="en-US" sz="4400" dirty="0"/>
          </a:p>
        </p:txBody>
      </p:sp>
    </p:spTree>
    <p:extLst>
      <p:ext uri="{BB962C8B-B14F-4D97-AF65-F5344CB8AC3E}">
        <p14:creationId xmlns:p14="http://schemas.microsoft.com/office/powerpoint/2010/main" val="28440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5036-728B-2244-B5F4-CF3645407D14}"/>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6913F7C3-0DF3-9F44-B0D8-EDC9DA38B7BB}"/>
              </a:ext>
            </a:extLst>
          </p:cNvPr>
          <p:cNvSpPr>
            <a:spLocks noGrp="1"/>
          </p:cNvSpPr>
          <p:nvPr>
            <p:ph idx="1"/>
          </p:nvPr>
        </p:nvSpPr>
        <p:spPr/>
        <p:txBody>
          <a:bodyPr>
            <a:normAutofit fontScale="85000" lnSpcReduction="20000"/>
          </a:bodyPr>
          <a:lstStyle/>
          <a:p>
            <a:pPr algn="just"/>
            <a:r>
              <a:rPr lang="en-US" dirty="0">
                <a:latin typeface="Times" pitchFamily="2" charset="0"/>
              </a:rPr>
              <a:t>Collaborating with indigenous communities and peoples to understand the relationship between the indigenous culture, languages, nature, and the world of spirits.</a:t>
            </a:r>
            <a:endParaRPr lang="en-IN" dirty="0">
              <a:effectLst/>
              <a:latin typeface="Times" pitchFamily="2" charset="0"/>
            </a:endParaRPr>
          </a:p>
          <a:p>
            <a:pPr algn="just"/>
            <a:endParaRPr lang="en-IN" dirty="0">
              <a:latin typeface="Times" pitchFamily="2" charset="0"/>
            </a:endParaRPr>
          </a:p>
          <a:p>
            <a:pPr algn="just"/>
            <a:r>
              <a:rPr lang="en-US" dirty="0">
                <a:latin typeface="Times" pitchFamily="2" charset="0"/>
              </a:rPr>
              <a:t>To document indigenous culture and endangered indigenous languages and examine the factors  that have contributed to it and, </a:t>
            </a:r>
          </a:p>
          <a:p>
            <a:pPr algn="just"/>
            <a:endParaRPr lang="en-US" dirty="0">
              <a:latin typeface="Times" pitchFamily="2" charset="0"/>
            </a:endParaRPr>
          </a:p>
          <a:p>
            <a:pPr algn="just"/>
            <a:r>
              <a:rPr lang="en-US" dirty="0">
                <a:latin typeface="Times" pitchFamily="2" charset="0"/>
              </a:rPr>
              <a:t>To work out strategies and plans to restore and  revitalize the indigenous languages and culture not only through the academic </a:t>
            </a:r>
            <a:r>
              <a:rPr lang="en-US" dirty="0" err="1">
                <a:latin typeface="Times" pitchFamily="2" charset="0"/>
              </a:rPr>
              <a:t>programme</a:t>
            </a:r>
            <a:r>
              <a:rPr lang="en-US" dirty="0">
                <a:latin typeface="Times" pitchFamily="2" charset="0"/>
              </a:rPr>
              <a:t> but also  through  the attempts at restoration and revitalization of their  relations with natural environment and economic life support systems. </a:t>
            </a:r>
          </a:p>
          <a:p>
            <a:pPr algn="just"/>
            <a:endParaRPr lang="en-US" dirty="0">
              <a:latin typeface="Times" pitchFamily="2" charset="0"/>
            </a:endParaRPr>
          </a:p>
          <a:p>
            <a:pPr algn="just"/>
            <a:r>
              <a:rPr lang="en-US" dirty="0">
                <a:latin typeface="Times" pitchFamily="2" charset="0"/>
              </a:rPr>
              <a:t>To involve indigenous peoples in transformative initiatives. </a:t>
            </a:r>
          </a:p>
        </p:txBody>
      </p:sp>
    </p:spTree>
    <p:extLst>
      <p:ext uri="{BB962C8B-B14F-4D97-AF65-F5344CB8AC3E}">
        <p14:creationId xmlns:p14="http://schemas.microsoft.com/office/powerpoint/2010/main" val="381468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B1BB-AA12-3640-BB9B-847B55D057F3}"/>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Research Methodology</a:t>
            </a:r>
          </a:p>
        </p:txBody>
      </p:sp>
      <p:sp>
        <p:nvSpPr>
          <p:cNvPr id="3" name="Content Placeholder 2">
            <a:extLst>
              <a:ext uri="{FF2B5EF4-FFF2-40B4-BE49-F238E27FC236}">
                <a16:creationId xmlns:a16="http://schemas.microsoft.com/office/drawing/2014/main" id="{92CA14E1-50D6-2C4C-A7F5-C04D6C369941}"/>
              </a:ext>
            </a:extLst>
          </p:cNvPr>
          <p:cNvSpPr>
            <a:spLocks noGrp="1"/>
          </p:cNvSpPr>
          <p:nvPr>
            <p:ph idx="1"/>
          </p:nvPr>
        </p:nvSpPr>
        <p:spPr/>
        <p:txBody>
          <a:bodyPr>
            <a:normAutofit fontScale="92500" lnSpcReduction="20000"/>
          </a:bodyPr>
          <a:lstStyle/>
          <a:p>
            <a:pPr algn="just"/>
            <a:r>
              <a:rPr lang="en-US" dirty="0">
                <a:latin typeface="Times" pitchFamily="2" charset="0"/>
              </a:rPr>
              <a:t>The methodology of the research will evolve with the indigenous communities through consultations and dialogues.  </a:t>
            </a:r>
          </a:p>
          <a:p>
            <a:pPr algn="just"/>
            <a:endParaRPr lang="en-US" dirty="0">
              <a:latin typeface="Times" pitchFamily="2" charset="0"/>
            </a:endParaRPr>
          </a:p>
          <a:p>
            <a:pPr algn="just"/>
            <a:r>
              <a:rPr lang="en-US" dirty="0">
                <a:latin typeface="Times" pitchFamily="2" charset="0"/>
              </a:rPr>
              <a:t>The Communities will not be the subjects of research but the joint collaborators and authors of the research processes and the outcomes. </a:t>
            </a:r>
          </a:p>
          <a:p>
            <a:pPr algn="just"/>
            <a:endParaRPr lang="en-US" dirty="0">
              <a:latin typeface="Times" pitchFamily="2" charset="0"/>
            </a:endParaRPr>
          </a:p>
          <a:p>
            <a:pPr algn="just"/>
            <a:r>
              <a:rPr lang="en-US" dirty="0">
                <a:latin typeface="Times" pitchFamily="2" charset="0"/>
              </a:rPr>
              <a:t>It will use some mixed ethnographic methods and tools like case narratives, group discussions, historiography, immersion technique, indigenous perceptions, participant observation, collecting folk stories, and folk songs. </a:t>
            </a:r>
          </a:p>
          <a:p>
            <a:pPr algn="just"/>
            <a:endParaRPr lang="en-US" dirty="0">
              <a:latin typeface="Times" pitchFamily="2" charset="0"/>
            </a:endParaRPr>
          </a:p>
          <a:p>
            <a:pPr algn="just"/>
            <a:r>
              <a:rPr lang="en-US" dirty="0">
                <a:latin typeface="Times" pitchFamily="2" charset="0"/>
              </a:rPr>
              <a:t>Indigenous peoples will be in the lead for this project together with the researchers. </a:t>
            </a:r>
            <a:r>
              <a:rPr lang="en-IN" dirty="0">
                <a:effectLst/>
                <a:latin typeface="Times" pitchFamily="2" charset="0"/>
              </a:rPr>
              <a:t> </a:t>
            </a:r>
            <a:endParaRPr lang="en-US" dirty="0">
              <a:latin typeface="Times" pitchFamily="2" charset="0"/>
            </a:endParaRPr>
          </a:p>
        </p:txBody>
      </p:sp>
    </p:spTree>
    <p:extLst>
      <p:ext uri="{BB962C8B-B14F-4D97-AF65-F5344CB8AC3E}">
        <p14:creationId xmlns:p14="http://schemas.microsoft.com/office/powerpoint/2010/main" val="308917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A04C-8741-5D4C-911D-039D8C9EAA8F}"/>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Research Team</a:t>
            </a:r>
          </a:p>
        </p:txBody>
      </p:sp>
      <p:sp>
        <p:nvSpPr>
          <p:cNvPr id="3" name="Content Placeholder 2">
            <a:extLst>
              <a:ext uri="{FF2B5EF4-FFF2-40B4-BE49-F238E27FC236}">
                <a16:creationId xmlns:a16="http://schemas.microsoft.com/office/drawing/2014/main" id="{68ED785B-AC9E-C043-AEE3-6DDE6F9A0F7D}"/>
              </a:ext>
            </a:extLst>
          </p:cNvPr>
          <p:cNvSpPr>
            <a:spLocks noGrp="1"/>
          </p:cNvSpPr>
          <p:nvPr>
            <p:ph idx="1"/>
          </p:nvPr>
        </p:nvSpPr>
        <p:spPr/>
        <p:txBody>
          <a:bodyPr/>
          <a:lstStyle/>
          <a:p>
            <a:pPr algn="just"/>
            <a:r>
              <a:rPr lang="en-US" dirty="0">
                <a:latin typeface="Times" pitchFamily="2" charset="0"/>
              </a:rPr>
              <a:t>The research team will comprise indigenous traditional leaders and scholars from the areas of social sciences, development studies, tribal studies, and those interested and engaged in, studies of the environment, ecology, climate change, etc.</a:t>
            </a:r>
            <a:endParaRPr lang="en-IN" dirty="0">
              <a:latin typeface="Times" pitchFamily="2" charset="0"/>
            </a:endParaRPr>
          </a:p>
          <a:p>
            <a:pPr algn="just"/>
            <a:endParaRPr lang="en-US" dirty="0">
              <a:latin typeface="Times" pitchFamily="2" charset="0"/>
            </a:endParaRPr>
          </a:p>
        </p:txBody>
      </p:sp>
    </p:spTree>
    <p:extLst>
      <p:ext uri="{BB962C8B-B14F-4D97-AF65-F5344CB8AC3E}">
        <p14:creationId xmlns:p14="http://schemas.microsoft.com/office/powerpoint/2010/main" val="86457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948D-E811-E946-8198-798C5B2FDF13}"/>
              </a:ext>
            </a:extLst>
          </p:cNvPr>
          <p:cNvSpPr>
            <a:spLocks noGrp="1"/>
          </p:cNvSpPr>
          <p:nvPr>
            <p:ph type="title"/>
          </p:nvPr>
        </p:nvSpPr>
        <p:spPr>
          <a:xfrm>
            <a:off x="838200" y="2766218"/>
            <a:ext cx="10515600" cy="1325563"/>
          </a:xfrm>
        </p:spPr>
        <p:txBody>
          <a:bodyPr/>
          <a:lstStyle/>
          <a:p>
            <a:pPr algn="ctr"/>
            <a:r>
              <a:rPr lang="en-US" b="1" dirty="0">
                <a:solidFill>
                  <a:srgbClr val="FF0000"/>
                </a:solidFill>
                <a:latin typeface="American Typewriter" panose="02090604020004020304" pitchFamily="18" charset="77"/>
              </a:rPr>
              <a:t>Research will be done in three Phases</a:t>
            </a:r>
          </a:p>
        </p:txBody>
      </p:sp>
    </p:spTree>
    <p:extLst>
      <p:ext uri="{BB962C8B-B14F-4D97-AF65-F5344CB8AC3E}">
        <p14:creationId xmlns:p14="http://schemas.microsoft.com/office/powerpoint/2010/main" val="324691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65EA3-F6C0-6241-9798-9F485B79CDCC}"/>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Phase 1</a:t>
            </a:r>
          </a:p>
        </p:txBody>
      </p:sp>
      <p:sp>
        <p:nvSpPr>
          <p:cNvPr id="4" name="Content Placeholder 3">
            <a:extLst>
              <a:ext uri="{FF2B5EF4-FFF2-40B4-BE49-F238E27FC236}">
                <a16:creationId xmlns:a16="http://schemas.microsoft.com/office/drawing/2014/main" id="{E80B7864-C279-134C-A7D5-E6328DA06A2C}"/>
              </a:ext>
            </a:extLst>
          </p:cNvPr>
          <p:cNvSpPr>
            <a:spLocks noGrp="1"/>
          </p:cNvSpPr>
          <p:nvPr>
            <p:ph idx="1"/>
          </p:nvPr>
        </p:nvSpPr>
        <p:spPr/>
        <p:txBody>
          <a:bodyPr>
            <a:normAutofit fontScale="92500" lnSpcReduction="10000"/>
          </a:bodyPr>
          <a:lstStyle/>
          <a:p>
            <a:pPr algn="just"/>
            <a:r>
              <a:rPr lang="en-US" dirty="0">
                <a:latin typeface="Times" pitchFamily="2" charset="0"/>
              </a:rPr>
              <a:t>Exploring and Understanding the interrelatedness, interdependence, and interlinkages of nature (biodiversity, ecology, and environment) and the spiritual world  on the indigenous peoples’ culture, languages, and overall well-being. </a:t>
            </a:r>
          </a:p>
          <a:p>
            <a:pPr algn="just"/>
            <a:endParaRPr lang="en-US" dirty="0">
              <a:latin typeface="Times" pitchFamily="2" charset="0"/>
            </a:endParaRPr>
          </a:p>
          <a:p>
            <a:pPr algn="just"/>
            <a:r>
              <a:rPr lang="en-US" dirty="0">
                <a:latin typeface="Times" pitchFamily="2" charset="0"/>
              </a:rPr>
              <a:t>Documenting oral, practical, and written evidences regarding the human-nature interrelations and linguistic evidences.</a:t>
            </a:r>
          </a:p>
          <a:p>
            <a:pPr algn="just"/>
            <a:endParaRPr lang="en-US" dirty="0">
              <a:latin typeface="Times" pitchFamily="2" charset="0"/>
            </a:endParaRPr>
          </a:p>
          <a:p>
            <a:pPr algn="just"/>
            <a:r>
              <a:rPr lang="en-US" dirty="0">
                <a:latin typeface="Times" pitchFamily="2" charset="0"/>
              </a:rPr>
              <a:t>Understanding how PEST influences and impacts indigenous culture and languages. This assessment will be done with the help of indigenous peoples.</a:t>
            </a:r>
            <a:endParaRPr lang="en-IN" dirty="0">
              <a:latin typeface="Times" pitchFamily="2" charset="0"/>
            </a:endParaRPr>
          </a:p>
          <a:p>
            <a:pPr algn="just"/>
            <a:endParaRPr lang="en-US" dirty="0">
              <a:latin typeface="Times" pitchFamily="2" charset="0"/>
            </a:endParaRPr>
          </a:p>
        </p:txBody>
      </p:sp>
    </p:spTree>
    <p:extLst>
      <p:ext uri="{BB962C8B-B14F-4D97-AF65-F5344CB8AC3E}">
        <p14:creationId xmlns:p14="http://schemas.microsoft.com/office/powerpoint/2010/main" val="2087313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65EA3-F6C0-6241-9798-9F485B79CDCC}"/>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Phase 2</a:t>
            </a:r>
          </a:p>
        </p:txBody>
      </p:sp>
      <p:sp>
        <p:nvSpPr>
          <p:cNvPr id="4" name="Content Placeholder 3">
            <a:extLst>
              <a:ext uri="{FF2B5EF4-FFF2-40B4-BE49-F238E27FC236}">
                <a16:creationId xmlns:a16="http://schemas.microsoft.com/office/drawing/2014/main" id="{E80B7864-C279-134C-A7D5-E6328DA06A2C}"/>
              </a:ext>
            </a:extLst>
          </p:cNvPr>
          <p:cNvSpPr>
            <a:spLocks noGrp="1"/>
          </p:cNvSpPr>
          <p:nvPr>
            <p:ph idx="1"/>
          </p:nvPr>
        </p:nvSpPr>
        <p:spPr/>
        <p:txBody>
          <a:bodyPr>
            <a:normAutofit fontScale="92500" lnSpcReduction="20000"/>
          </a:bodyPr>
          <a:lstStyle/>
          <a:p>
            <a:pPr algn="just"/>
            <a:r>
              <a:rPr lang="en-US" dirty="0">
                <a:latin typeface="Times" pitchFamily="2" charset="0"/>
              </a:rPr>
              <a:t>Based on the information and data we would build capacity and awareness about the importance of language and culture among the indigenous communities. </a:t>
            </a:r>
          </a:p>
          <a:p>
            <a:pPr algn="just"/>
            <a:endParaRPr lang="en-US" dirty="0">
              <a:latin typeface="Times" pitchFamily="2" charset="0"/>
            </a:endParaRPr>
          </a:p>
          <a:p>
            <a:pPr algn="just"/>
            <a:r>
              <a:rPr lang="en-US" dirty="0">
                <a:latin typeface="Times" pitchFamily="2" charset="0"/>
              </a:rPr>
              <a:t>We will conduct participatory research through indigenous leaders and indigenous knowledge holders and find ways to preserve and revitalize culture and languages. </a:t>
            </a:r>
          </a:p>
          <a:p>
            <a:pPr algn="just"/>
            <a:endParaRPr lang="en-US" dirty="0">
              <a:latin typeface="Times" pitchFamily="2" charset="0"/>
            </a:endParaRPr>
          </a:p>
          <a:p>
            <a:pPr algn="just"/>
            <a:r>
              <a:rPr lang="en-US" dirty="0">
                <a:latin typeface="Times" pitchFamily="2" charset="0"/>
              </a:rPr>
              <a:t>Certain initiatives like digitization of languages, and culture, community radio stations, media channels, websites, publishing books and articles, and networking with the government, non-government and international agencies to revitalize indigenous language and culture.</a:t>
            </a:r>
          </a:p>
        </p:txBody>
      </p:sp>
    </p:spTree>
    <p:extLst>
      <p:ext uri="{BB962C8B-B14F-4D97-AF65-F5344CB8AC3E}">
        <p14:creationId xmlns:p14="http://schemas.microsoft.com/office/powerpoint/2010/main" val="283048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65EA3-F6C0-6241-9798-9F485B79CDCC}"/>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Phase 3</a:t>
            </a:r>
          </a:p>
        </p:txBody>
      </p:sp>
      <p:sp>
        <p:nvSpPr>
          <p:cNvPr id="4" name="Content Placeholder 3">
            <a:extLst>
              <a:ext uri="{FF2B5EF4-FFF2-40B4-BE49-F238E27FC236}">
                <a16:creationId xmlns:a16="http://schemas.microsoft.com/office/drawing/2014/main" id="{E80B7864-C279-134C-A7D5-E6328DA06A2C}"/>
              </a:ext>
            </a:extLst>
          </p:cNvPr>
          <p:cNvSpPr>
            <a:spLocks noGrp="1"/>
          </p:cNvSpPr>
          <p:nvPr>
            <p:ph idx="1"/>
          </p:nvPr>
        </p:nvSpPr>
        <p:spPr/>
        <p:txBody>
          <a:bodyPr>
            <a:normAutofit fontScale="85000" lnSpcReduction="20000"/>
          </a:bodyPr>
          <a:lstStyle/>
          <a:p>
            <a:pPr algn="just"/>
            <a:r>
              <a:rPr lang="en-US" dirty="0">
                <a:latin typeface="Times" pitchFamily="2" charset="0"/>
              </a:rPr>
              <a:t>In this phase, we would like to do policy intervention wherein special laws, budgets, and other resources could be asked from the government. </a:t>
            </a:r>
          </a:p>
          <a:p>
            <a:pPr algn="just"/>
            <a:endParaRPr lang="en-US" dirty="0">
              <a:latin typeface="Times" pitchFamily="2" charset="0"/>
            </a:endParaRPr>
          </a:p>
          <a:p>
            <a:pPr algn="just"/>
            <a:r>
              <a:rPr lang="en-US" dirty="0">
                <a:latin typeface="Times" pitchFamily="2" charset="0"/>
              </a:rPr>
              <a:t>We would try to include indigenous youths and do mass promotions of indigenous languages and culture through their networks. </a:t>
            </a:r>
          </a:p>
          <a:p>
            <a:pPr algn="just"/>
            <a:endParaRPr lang="en-US" dirty="0">
              <a:latin typeface="Times" pitchFamily="2" charset="0"/>
            </a:endParaRPr>
          </a:p>
          <a:p>
            <a:pPr algn="just"/>
            <a:r>
              <a:rPr lang="en-US" dirty="0">
                <a:latin typeface="Times" pitchFamily="2" charset="0"/>
              </a:rPr>
              <a:t>We will ask for the recognition of indigenous languages in the 8</a:t>
            </a:r>
            <a:r>
              <a:rPr lang="en-US" baseline="30000" dirty="0">
                <a:latin typeface="Times" pitchFamily="2" charset="0"/>
              </a:rPr>
              <a:t>th</a:t>
            </a:r>
            <a:r>
              <a:rPr lang="en-US" dirty="0">
                <a:latin typeface="Times" pitchFamily="2" charset="0"/>
              </a:rPr>
              <a:t> schedule of the Constitution of India and the incorporation of indigenous culture and languages in the school curriculum and syllabus. </a:t>
            </a:r>
          </a:p>
          <a:p>
            <a:pPr algn="just"/>
            <a:endParaRPr lang="en-US" dirty="0">
              <a:latin typeface="Times" pitchFamily="2" charset="0"/>
            </a:endParaRPr>
          </a:p>
          <a:p>
            <a:pPr algn="just"/>
            <a:r>
              <a:rPr lang="en-US" dirty="0">
                <a:latin typeface="Times" pitchFamily="2" charset="0"/>
              </a:rPr>
              <a:t>To make it smoother we would form institutions that could help in the smooth functioning of the initiatives taken. These policy interventions through community leaders could help in driving institutional transformation.</a:t>
            </a:r>
          </a:p>
        </p:txBody>
      </p:sp>
    </p:spTree>
    <p:extLst>
      <p:ext uri="{BB962C8B-B14F-4D97-AF65-F5344CB8AC3E}">
        <p14:creationId xmlns:p14="http://schemas.microsoft.com/office/powerpoint/2010/main" val="319982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E3AB-9363-C247-B79C-A9B6C42F3A0C}"/>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02B0A644-2145-5646-A1EF-8A8A66EEE243}"/>
              </a:ext>
            </a:extLst>
          </p:cNvPr>
          <p:cNvSpPr>
            <a:spLocks noGrp="1"/>
          </p:cNvSpPr>
          <p:nvPr>
            <p:ph idx="1"/>
          </p:nvPr>
        </p:nvSpPr>
        <p:spPr/>
        <p:txBody>
          <a:bodyPr>
            <a:normAutofit fontScale="85000" lnSpcReduction="10000"/>
          </a:bodyPr>
          <a:lstStyle/>
          <a:p>
            <a:pPr algn="just"/>
            <a:r>
              <a:rPr lang="en-US" dirty="0">
                <a:latin typeface="Times" pitchFamily="2" charset="0"/>
              </a:rPr>
              <a:t>In general, our surrounding comprises the human world, the natural world, and the supernatural world.</a:t>
            </a:r>
            <a:r>
              <a:rPr lang="en-IN" dirty="0">
                <a:effectLst/>
                <a:latin typeface="Times" pitchFamily="2" charset="0"/>
              </a:rPr>
              <a:t> </a:t>
            </a:r>
          </a:p>
          <a:p>
            <a:pPr algn="just"/>
            <a:endParaRPr lang="en-US" dirty="0">
              <a:latin typeface="Times" pitchFamily="2" charset="0"/>
            </a:endParaRPr>
          </a:p>
          <a:p>
            <a:pPr algn="just"/>
            <a:r>
              <a:rPr lang="en-US" dirty="0">
                <a:latin typeface="Times" pitchFamily="2" charset="0"/>
              </a:rPr>
              <a:t>The human world comprises relations among human beings. </a:t>
            </a:r>
          </a:p>
          <a:p>
            <a:pPr algn="just"/>
            <a:endParaRPr lang="en-US" dirty="0">
              <a:latin typeface="Times" pitchFamily="2" charset="0"/>
            </a:endParaRPr>
          </a:p>
          <a:p>
            <a:pPr algn="just"/>
            <a:r>
              <a:rPr lang="en-US" dirty="0">
                <a:latin typeface="Times" pitchFamily="2" charset="0"/>
              </a:rPr>
              <a:t>The natural world consists of nature in the form of rivers, air, mountains, forests, land, animals, birds, species, microorganisms, biodiversity, environment, etc. </a:t>
            </a:r>
          </a:p>
          <a:p>
            <a:pPr algn="just"/>
            <a:endParaRPr lang="en-US" dirty="0">
              <a:latin typeface="Times" pitchFamily="2" charset="0"/>
            </a:endParaRPr>
          </a:p>
          <a:p>
            <a:pPr algn="just"/>
            <a:r>
              <a:rPr lang="en-US" dirty="0">
                <a:latin typeface="Times" pitchFamily="2" charset="0"/>
              </a:rPr>
              <a:t>The supernatural world is the world of invisible forces, gods and spirits.</a:t>
            </a:r>
            <a:r>
              <a:rPr lang="en-IN" dirty="0">
                <a:effectLst/>
                <a:latin typeface="Times" pitchFamily="2" charset="0"/>
              </a:rPr>
              <a:t> </a:t>
            </a:r>
          </a:p>
          <a:p>
            <a:pPr algn="just"/>
            <a:endParaRPr lang="en-US" dirty="0">
              <a:latin typeface="Times" pitchFamily="2" charset="0"/>
            </a:endParaRPr>
          </a:p>
          <a:p>
            <a:pPr algn="just"/>
            <a:r>
              <a:rPr lang="en-US" dirty="0">
                <a:latin typeface="Times" pitchFamily="2" charset="0"/>
              </a:rPr>
              <a:t>Indigenous peoples look at these in a holistic manner.</a:t>
            </a:r>
            <a:r>
              <a:rPr lang="en-IN" dirty="0">
                <a:effectLst/>
                <a:latin typeface="Times" pitchFamily="2" charset="0"/>
              </a:rPr>
              <a:t> </a:t>
            </a:r>
            <a:endParaRPr lang="en-US" dirty="0">
              <a:latin typeface="Times" pitchFamily="2" charset="0"/>
            </a:endParaRPr>
          </a:p>
        </p:txBody>
      </p:sp>
    </p:spTree>
    <p:extLst>
      <p:ext uri="{BB962C8B-B14F-4D97-AF65-F5344CB8AC3E}">
        <p14:creationId xmlns:p14="http://schemas.microsoft.com/office/powerpoint/2010/main" val="1235094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926F-A4F4-2743-B900-9288F7F9CD83}"/>
              </a:ext>
            </a:extLst>
          </p:cNvPr>
          <p:cNvSpPr>
            <a:spLocks noGrp="1"/>
          </p:cNvSpPr>
          <p:nvPr>
            <p:ph type="title"/>
          </p:nvPr>
        </p:nvSpPr>
        <p:spPr/>
        <p:txBody>
          <a:bodyPr/>
          <a:lstStyle/>
          <a:p>
            <a:pPr algn="ctr"/>
            <a:r>
              <a:rPr lang="en-US" b="1" dirty="0">
                <a:solidFill>
                  <a:srgbClr val="0432FF"/>
                </a:solidFill>
                <a:latin typeface="Arial" panose="020B0604020202020204" pitchFamily="34" charset="0"/>
                <a:cs typeface="Arial" panose="020B0604020202020204" pitchFamily="34" charset="0"/>
              </a:rPr>
              <a:t>Scope of Research Project</a:t>
            </a:r>
          </a:p>
        </p:txBody>
      </p:sp>
      <p:sp>
        <p:nvSpPr>
          <p:cNvPr id="3" name="Content Placeholder 2">
            <a:extLst>
              <a:ext uri="{FF2B5EF4-FFF2-40B4-BE49-F238E27FC236}">
                <a16:creationId xmlns:a16="http://schemas.microsoft.com/office/drawing/2014/main" id="{E29E49E9-2627-EF43-9F97-B72D5B3B516F}"/>
              </a:ext>
            </a:extLst>
          </p:cNvPr>
          <p:cNvSpPr>
            <a:spLocks noGrp="1"/>
          </p:cNvSpPr>
          <p:nvPr>
            <p:ph idx="1"/>
          </p:nvPr>
        </p:nvSpPr>
        <p:spPr/>
        <p:txBody>
          <a:bodyPr>
            <a:normAutofit/>
          </a:bodyPr>
          <a:lstStyle/>
          <a:p>
            <a:pPr algn="just"/>
            <a:r>
              <a:rPr lang="en-US" dirty="0">
                <a:latin typeface="Times" pitchFamily="2" charset="0"/>
              </a:rPr>
              <a:t>We propose to conduct the research in three zones in India i.e. North East, Central, and South-West. </a:t>
            </a:r>
          </a:p>
          <a:p>
            <a:pPr algn="just"/>
            <a:endParaRPr lang="en-US" dirty="0">
              <a:latin typeface="Times" pitchFamily="2" charset="0"/>
            </a:endParaRPr>
          </a:p>
          <a:p>
            <a:pPr algn="just"/>
            <a:r>
              <a:rPr lang="en-US" dirty="0">
                <a:latin typeface="Times" pitchFamily="2" charset="0"/>
              </a:rPr>
              <a:t>The regions are selected based on the different geographical locations having different cultures, traditions, and practices. </a:t>
            </a:r>
          </a:p>
          <a:p>
            <a:pPr algn="just"/>
            <a:endParaRPr lang="en-US" dirty="0">
              <a:latin typeface="Times" pitchFamily="2" charset="0"/>
            </a:endParaRPr>
          </a:p>
          <a:p>
            <a:pPr algn="just"/>
            <a:r>
              <a:rPr lang="en-US" dirty="0">
                <a:latin typeface="Times" pitchFamily="2" charset="0"/>
              </a:rPr>
              <a:t>The scope will cover biodiversity conservation, health, livelihood and indigenous economy, and customary law &amp; governance, culture, and language. </a:t>
            </a:r>
            <a:endParaRPr lang="en-IN" dirty="0">
              <a:latin typeface="Times" pitchFamily="2" charset="0"/>
            </a:endParaRPr>
          </a:p>
          <a:p>
            <a:pPr algn="just"/>
            <a:endParaRPr lang="en-US" dirty="0">
              <a:latin typeface="Times" pitchFamily="2" charset="0"/>
            </a:endParaRPr>
          </a:p>
        </p:txBody>
      </p:sp>
    </p:spTree>
    <p:extLst>
      <p:ext uri="{BB962C8B-B14F-4D97-AF65-F5344CB8AC3E}">
        <p14:creationId xmlns:p14="http://schemas.microsoft.com/office/powerpoint/2010/main" val="18655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ndia Printable, Blank Maps, Outline Maps • Royalty Free">
            <a:extLst>
              <a:ext uri="{FF2B5EF4-FFF2-40B4-BE49-F238E27FC236}">
                <a16:creationId xmlns:a16="http://schemas.microsoft.com/office/drawing/2014/main" id="{8D4F867C-12BF-D348-9134-D80DA05B7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406" y="0"/>
            <a:ext cx="4929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93971BA-DC74-9942-BB89-8CF490E01C00}"/>
              </a:ext>
            </a:extLst>
          </p:cNvPr>
          <p:cNvSpPr/>
          <p:nvPr/>
        </p:nvSpPr>
        <p:spPr>
          <a:xfrm>
            <a:off x="7025290" y="1765739"/>
            <a:ext cx="1719318" cy="113511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246F178F-C2DD-3246-882F-8E448CD534BF}"/>
              </a:ext>
            </a:extLst>
          </p:cNvPr>
          <p:cNvSpPr/>
          <p:nvPr/>
        </p:nvSpPr>
        <p:spPr>
          <a:xfrm>
            <a:off x="4539594" y="3967655"/>
            <a:ext cx="1719318" cy="14083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6B5FFDD5-5051-444A-8C39-47B208E03EB9}"/>
              </a:ext>
            </a:extLst>
          </p:cNvPr>
          <p:cNvSpPr/>
          <p:nvPr/>
        </p:nvSpPr>
        <p:spPr>
          <a:xfrm>
            <a:off x="3794234" y="2685395"/>
            <a:ext cx="3331780" cy="113511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389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CD94-0058-8F4F-8296-F6717C4DAD6D}"/>
              </a:ext>
            </a:extLst>
          </p:cNvPr>
          <p:cNvSpPr>
            <a:spLocks noGrp="1"/>
          </p:cNvSpPr>
          <p:nvPr>
            <p:ph type="title"/>
          </p:nvPr>
        </p:nvSpPr>
        <p:spPr/>
        <p:txBody>
          <a:bodyPr/>
          <a:lstStyle/>
          <a:p>
            <a:pPr algn="ctr"/>
            <a:r>
              <a:rPr lang="en-US" b="1" dirty="0">
                <a:solidFill>
                  <a:srgbClr val="0432FF"/>
                </a:solidFill>
                <a:latin typeface="Arial" panose="020B0604020202020204" pitchFamily="34" charset="0"/>
                <a:ea typeface="Times New Roman" panose="02020603050405020304" pitchFamily="18" charset="0"/>
                <a:cs typeface="Arial" panose="020B0604020202020204" pitchFamily="34" charset="0"/>
              </a:rPr>
              <a:t>Structure of the Team</a:t>
            </a:r>
            <a:endParaRPr lang="en-US" b="1" dirty="0">
              <a:solidFill>
                <a:srgbClr val="0432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B5F604-364B-054B-B6A6-95B1C29C5E47}"/>
              </a:ext>
            </a:extLst>
          </p:cNvPr>
          <p:cNvSpPr>
            <a:spLocks noGrp="1"/>
          </p:cNvSpPr>
          <p:nvPr>
            <p:ph idx="1"/>
          </p:nvPr>
        </p:nvSpPr>
        <p:spPr/>
        <p:txBody>
          <a:bodyPr>
            <a:normAutofit fontScale="55000" lnSpcReduction="20000"/>
          </a:bodyPr>
          <a:lstStyle/>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Nodal Persons/Agencies (Adv. Nicholas </a:t>
            </a:r>
            <a:r>
              <a:rPr lang="en-US" sz="3300" dirty="0" err="1">
                <a:latin typeface="Times New Roman" panose="02020603050405020304" pitchFamily="18" charset="0"/>
                <a:ea typeface="Times New Roman" panose="02020603050405020304" pitchFamily="18" charset="0"/>
                <a:cs typeface="Mangal" panose="02040503050203030202" pitchFamily="18" charset="0"/>
              </a:rPr>
              <a:t>Barla</a:t>
            </a:r>
            <a:r>
              <a:rPr lang="en-US" sz="3300" dirty="0">
                <a:latin typeface="Times New Roman" panose="02020603050405020304" pitchFamily="18" charset="0"/>
                <a:ea typeface="Times New Roman" panose="02020603050405020304" pitchFamily="18" charset="0"/>
                <a:cs typeface="Mangal" panose="02040503050203030202" pitchFamily="18" charset="0"/>
              </a:rPr>
              <a:t>, Dr. Vincent Ekka, and Prof. Bipin </a:t>
            </a:r>
            <a:r>
              <a:rPr lang="en-US" sz="3300" dirty="0" err="1">
                <a:latin typeface="Times New Roman" panose="02020603050405020304" pitchFamily="18" charset="0"/>
                <a:ea typeface="Times New Roman" panose="02020603050405020304" pitchFamily="18" charset="0"/>
                <a:cs typeface="Mangal" panose="02040503050203030202" pitchFamily="18" charset="0"/>
              </a:rPr>
              <a:t>Jojo</a:t>
            </a:r>
            <a:r>
              <a:rPr lang="en-US" sz="3300" dirty="0">
                <a:latin typeface="Times New Roman" panose="02020603050405020304" pitchFamily="18" charset="0"/>
                <a:ea typeface="Times New Roman" panose="02020603050405020304" pitchFamily="18" charset="0"/>
                <a:cs typeface="Mangal" panose="02040503050203030202" pitchFamily="18" charset="0"/>
              </a:rPr>
              <a:t>)</a:t>
            </a:r>
            <a:endParaRPr lang="en-IN" sz="2900" dirty="0">
              <a:latin typeface="Calibri" panose="020F0502020204030204" pitchFamily="34" charset="0"/>
              <a:ea typeface="Calibri" panose="020F0502020204030204" pitchFamily="34" charset="0"/>
              <a:cs typeface="Mangal" panose="02040503050203030202" pitchFamily="18" charset="0"/>
            </a:endParaRP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Steering Committee Team</a:t>
            </a:r>
            <a:endParaRPr lang="en-IN" sz="2900" dirty="0">
              <a:latin typeface="Calibri" panose="020F0502020204030204" pitchFamily="34" charset="0"/>
              <a:ea typeface="Calibri" panose="020F0502020204030204" pitchFamily="34" charset="0"/>
              <a:cs typeface="Mangal" panose="02040503050203030202" pitchFamily="18" charset="0"/>
            </a:endParaRP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Advisory Committee Team</a:t>
            </a:r>
            <a:endParaRPr lang="en-IN" sz="2900" dirty="0">
              <a:latin typeface="Calibri" panose="020F0502020204030204" pitchFamily="34" charset="0"/>
              <a:ea typeface="Calibri" panose="020F0502020204030204" pitchFamily="34" charset="0"/>
              <a:cs typeface="Mangal" panose="02040503050203030202" pitchFamily="18" charset="0"/>
            </a:endParaRP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Zonal Lead Researchers (North-East, Central, and South-West)</a:t>
            </a:r>
            <a:r>
              <a:rPr lang="en-IN" sz="2900" dirty="0">
                <a:latin typeface="Calibri" panose="020F0502020204030204" pitchFamily="34" charset="0"/>
                <a:ea typeface="Calibri" panose="020F0502020204030204" pitchFamily="34" charset="0"/>
                <a:cs typeface="Mangal" panose="02040503050203030202" pitchFamily="18" charset="0"/>
              </a:rPr>
              <a:t> </a:t>
            </a: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Theme Specific Co-Lead Researcher</a:t>
            </a: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Area Coordinators</a:t>
            </a: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cs typeface="Mangal" panose="02040503050203030202" pitchFamily="18" charset="0"/>
              </a:rPr>
              <a:t>Assistant/Associate Researcher</a:t>
            </a:r>
          </a:p>
          <a:p>
            <a:pPr marL="685800" indent="-457200" algn="just">
              <a:lnSpc>
                <a:spcPct val="115000"/>
              </a:lnSpc>
              <a:spcAft>
                <a:spcPts val="1000"/>
              </a:spcAft>
            </a:pPr>
            <a:r>
              <a:rPr lang="en-US" sz="3300" dirty="0">
                <a:latin typeface="Times New Roman" panose="02020603050405020304" pitchFamily="18" charset="0"/>
                <a:ea typeface="Times New Roman" panose="02020603050405020304" pitchFamily="18" charset="0"/>
              </a:rPr>
              <a:t>Field investigator, Indigenous Experts, and Community Leaders</a:t>
            </a:r>
            <a:r>
              <a:rPr lang="en-IN" sz="3300" dirty="0"/>
              <a:t> </a:t>
            </a:r>
            <a:endParaRPr lang="en-US" dirty="0"/>
          </a:p>
          <a:p>
            <a:pPr marL="0" indent="0">
              <a:buNone/>
            </a:pPr>
            <a:endParaRPr lang="en-US" dirty="0"/>
          </a:p>
        </p:txBody>
      </p:sp>
    </p:spTree>
    <p:extLst>
      <p:ext uri="{BB962C8B-B14F-4D97-AF65-F5344CB8AC3E}">
        <p14:creationId xmlns:p14="http://schemas.microsoft.com/office/powerpoint/2010/main" val="355679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83830D-3812-5441-B278-890206D6CCA8}"/>
              </a:ext>
            </a:extLst>
          </p:cNvPr>
          <p:cNvPicPr>
            <a:picLocks noChangeAspect="1"/>
          </p:cNvPicPr>
          <p:nvPr/>
        </p:nvPicPr>
        <p:blipFill>
          <a:blip r:embed="rId2"/>
          <a:stretch>
            <a:fillRect/>
          </a:stretch>
        </p:blipFill>
        <p:spPr>
          <a:xfrm>
            <a:off x="1816925" y="808324"/>
            <a:ext cx="8534728" cy="6049676"/>
          </a:xfrm>
          <a:prstGeom prst="rect">
            <a:avLst/>
          </a:prstGeom>
        </p:spPr>
      </p:pic>
      <p:sp>
        <p:nvSpPr>
          <p:cNvPr id="10" name="Title 9">
            <a:extLst>
              <a:ext uri="{FF2B5EF4-FFF2-40B4-BE49-F238E27FC236}">
                <a16:creationId xmlns:a16="http://schemas.microsoft.com/office/drawing/2014/main" id="{E5009593-2154-E14A-8780-315194174F72}"/>
              </a:ext>
            </a:extLst>
          </p:cNvPr>
          <p:cNvSpPr>
            <a:spLocks noGrp="1"/>
          </p:cNvSpPr>
          <p:nvPr>
            <p:ph type="title"/>
          </p:nvPr>
        </p:nvSpPr>
        <p:spPr>
          <a:xfrm>
            <a:off x="838200" y="365125"/>
            <a:ext cx="10515600" cy="169265"/>
          </a:xfrm>
        </p:spPr>
        <p:txBody>
          <a:bodyPr>
            <a:normAutofit fontScale="90000"/>
          </a:bodyPr>
          <a:lstStyle/>
          <a:p>
            <a:pPr algn="ctr"/>
            <a:r>
              <a:rPr lang="en-US" b="1" dirty="0">
                <a:solidFill>
                  <a:srgbClr val="0432FF"/>
                </a:solidFill>
                <a:latin typeface="Arial" panose="020B0604020202020204" pitchFamily="34" charset="0"/>
                <a:cs typeface="Arial" panose="020B0604020202020204" pitchFamily="34" charset="0"/>
              </a:rPr>
              <a:t>Working Group</a:t>
            </a:r>
          </a:p>
        </p:txBody>
      </p:sp>
    </p:spTree>
    <p:extLst>
      <p:ext uri="{BB962C8B-B14F-4D97-AF65-F5344CB8AC3E}">
        <p14:creationId xmlns:p14="http://schemas.microsoft.com/office/powerpoint/2010/main" val="411244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wnload Namaskar Png Clipart Namaste - Namaskar Png Logo, Transparent Png  - kindpng">
            <a:extLst>
              <a:ext uri="{FF2B5EF4-FFF2-40B4-BE49-F238E27FC236}">
                <a16:creationId xmlns:a16="http://schemas.microsoft.com/office/drawing/2014/main" id="{63DF06E7-9861-A94B-AD4A-DA2F44787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0"/>
            <a:ext cx="7561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C8634E-31DC-BB46-B9EF-8A6B3A76A942}"/>
              </a:ext>
            </a:extLst>
          </p:cNvPr>
          <p:cNvSpPr/>
          <p:nvPr/>
        </p:nvSpPr>
        <p:spPr>
          <a:xfrm>
            <a:off x="7127128" y="881145"/>
            <a:ext cx="1863011" cy="830997"/>
          </a:xfrm>
          <a:prstGeom prst="rect">
            <a:avLst/>
          </a:prstGeom>
        </p:spPr>
        <p:txBody>
          <a:bodyPr wrap="none">
            <a:spAutoFit/>
          </a:bodyPr>
          <a:lstStyle/>
          <a:p>
            <a:r>
              <a:rPr lang="en-US" sz="4800" b="1" dirty="0" err="1">
                <a:solidFill>
                  <a:srgbClr val="FF0000"/>
                </a:solidFill>
                <a:latin typeface="Arial" panose="020B0604020202020204" pitchFamily="34" charset="0"/>
                <a:cs typeface="Arial" panose="020B0604020202020204" pitchFamily="34" charset="0"/>
              </a:rPr>
              <a:t>Johar</a:t>
            </a:r>
            <a:endParaRPr lang="en-US"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9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5D3A09-A0F0-BA49-8CFB-4E5A69AF84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3169" y="475013"/>
            <a:ext cx="8360229" cy="5593278"/>
          </a:xfrm>
          <a:prstGeom prst="rect">
            <a:avLst/>
          </a:prstGeom>
          <a:noFill/>
          <a:ln>
            <a:noFill/>
          </a:ln>
        </p:spPr>
      </p:pic>
      <p:sp>
        <p:nvSpPr>
          <p:cNvPr id="5" name="Rectangle 4">
            <a:extLst>
              <a:ext uri="{FF2B5EF4-FFF2-40B4-BE49-F238E27FC236}">
                <a16:creationId xmlns:a16="http://schemas.microsoft.com/office/drawing/2014/main" id="{67BD4867-EF9C-F94E-A3BC-379E4DC6B2DD}"/>
              </a:ext>
            </a:extLst>
          </p:cNvPr>
          <p:cNvSpPr/>
          <p:nvPr/>
        </p:nvSpPr>
        <p:spPr>
          <a:xfrm>
            <a:off x="427512" y="5921322"/>
            <a:ext cx="11471563" cy="830997"/>
          </a:xfrm>
          <a:prstGeom prst="rect">
            <a:avLst/>
          </a:prstGeom>
        </p:spPr>
        <p:txBody>
          <a:bodyPr wrap="square">
            <a:spAutoFit/>
          </a:bodyPr>
          <a:lstStyle/>
          <a:p>
            <a:pPr algn="ctr"/>
            <a:r>
              <a:rPr lang="en-US" sz="2400" dirty="0">
                <a:latin typeface="Times New Roman" panose="02020603050405020304" pitchFamily="18" charset="0"/>
                <a:ea typeface="Times New Roman" panose="02020603050405020304" pitchFamily="18" charset="0"/>
              </a:rPr>
              <a:t>The interaction between them gives rise and meaning to the unique cultures and languages leading to the well-being of the people.</a:t>
            </a:r>
            <a:r>
              <a:rPr lang="en-IN" sz="2400" dirty="0">
                <a:effectLst/>
              </a:rPr>
              <a:t> </a:t>
            </a:r>
            <a:endParaRPr lang="en-US" sz="2400" dirty="0"/>
          </a:p>
        </p:txBody>
      </p:sp>
    </p:spTree>
    <p:extLst>
      <p:ext uri="{BB962C8B-B14F-4D97-AF65-F5344CB8AC3E}">
        <p14:creationId xmlns:p14="http://schemas.microsoft.com/office/powerpoint/2010/main" val="402551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version of forest land for Talabira mining under lens - OrissaPOST">
            <a:extLst>
              <a:ext uri="{FF2B5EF4-FFF2-40B4-BE49-F238E27FC236}">
                <a16:creationId xmlns:a16="http://schemas.microsoft.com/office/drawing/2014/main" id="{4116A9FE-F44E-A347-96B1-DF8DE0D98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87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ibal festivals: Celebrating and preserving India's tribal avatar">
            <a:extLst>
              <a:ext uri="{FF2B5EF4-FFF2-40B4-BE49-F238E27FC236}">
                <a16:creationId xmlns:a16="http://schemas.microsoft.com/office/drawing/2014/main" id="{7623A7C7-765E-F74B-A063-9C773628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58750"/>
            <a:ext cx="9525000" cy="654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6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5 India's Famous Festivals and Events in April 2021 - Fairs">
            <a:extLst>
              <a:ext uri="{FF2B5EF4-FFF2-40B4-BE49-F238E27FC236}">
                <a16:creationId xmlns:a16="http://schemas.microsoft.com/office/drawing/2014/main" id="{30A5345E-73D5-5D4D-B7AF-347E7065D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0"/>
            <a:ext cx="11061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7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Kondh are s tribe indigenous to India . The Dongria Kondh are a  subgroup of the Kondh. The Kondh show gre… | Tribes in india, Tribes of the  world, Indian tribes">
            <a:extLst>
              <a:ext uri="{FF2B5EF4-FFF2-40B4-BE49-F238E27FC236}">
                <a16:creationId xmlns:a16="http://schemas.microsoft.com/office/drawing/2014/main" id="{1AE7E9F3-2FBF-F642-B8BD-72FB3C6BB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4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bals In India Are Being Deprived Of Their Basic Rights">
            <a:extLst>
              <a:ext uri="{FF2B5EF4-FFF2-40B4-BE49-F238E27FC236}">
                <a16:creationId xmlns:a16="http://schemas.microsoft.com/office/drawing/2014/main" id="{0DBE5EA0-6DE3-FF45-A87B-FF4CF801E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800"/>
            <a:ext cx="115443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8CD114-755F-2948-887D-8DDEDA57EBB4}"/>
              </a:ext>
            </a:extLst>
          </p:cNvPr>
          <p:cNvSpPr/>
          <p:nvPr/>
        </p:nvSpPr>
        <p:spPr>
          <a:xfrm>
            <a:off x="1126176" y="2459504"/>
            <a:ext cx="9939647" cy="1938992"/>
          </a:xfrm>
          <a:prstGeom prst="rect">
            <a:avLst/>
          </a:prstGeom>
        </p:spPr>
        <p:txBody>
          <a:bodyPr wrap="square">
            <a:spAutoFit/>
          </a:bodyPr>
          <a:lstStyle/>
          <a:p>
            <a:pPr algn="ctr"/>
            <a:r>
              <a:rPr lang="en-US" sz="6000" b="1" i="1" dirty="0">
                <a:solidFill>
                  <a:srgbClr val="0432FF"/>
                </a:solidFill>
                <a:latin typeface="Times New Roman" panose="02020603050405020304" pitchFamily="18" charset="0"/>
                <a:ea typeface="Times New Roman" panose="02020603050405020304" pitchFamily="18" charset="0"/>
              </a:rPr>
              <a:t>‘I am because You are, and You are because I am’</a:t>
            </a:r>
            <a:r>
              <a:rPr lang="en-IN" sz="6000" dirty="0">
                <a:solidFill>
                  <a:srgbClr val="0432FF"/>
                </a:solidFill>
                <a:effectLst/>
              </a:rPr>
              <a:t> </a:t>
            </a:r>
            <a:endParaRPr lang="en-US" sz="6000" dirty="0">
              <a:solidFill>
                <a:srgbClr val="0432FF"/>
              </a:solidFill>
            </a:endParaRPr>
          </a:p>
        </p:txBody>
      </p:sp>
    </p:spTree>
    <p:extLst>
      <p:ext uri="{BB962C8B-B14F-4D97-AF65-F5344CB8AC3E}">
        <p14:creationId xmlns:p14="http://schemas.microsoft.com/office/powerpoint/2010/main" val="172708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960</Words>
  <Application>Microsoft Macintosh PowerPoint</Application>
  <PresentationFormat>Widescreen</PresentationFormat>
  <Paragraphs>83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American Typewriter</vt:lpstr>
      <vt:lpstr>Arial</vt:lpstr>
      <vt:lpstr>Calibri</vt:lpstr>
      <vt:lpstr>Calibri Light</vt:lpstr>
      <vt:lpstr>Times</vt:lpstr>
      <vt:lpstr>Times New Roman</vt:lpstr>
      <vt:lpstr>Office Theme</vt:lpstr>
      <vt:lpstr>Biodiversity and its Interface with Indigenous Culture, Languages, and Well Being</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and Problems</vt:lpstr>
      <vt:lpstr>PowerPoint Presentation</vt:lpstr>
      <vt:lpstr>Objectives</vt:lpstr>
      <vt:lpstr>Research Methodology</vt:lpstr>
      <vt:lpstr>Research Team</vt:lpstr>
      <vt:lpstr>Research will be done in three Phases</vt:lpstr>
      <vt:lpstr>Phase 1</vt:lpstr>
      <vt:lpstr>Phase 2</vt:lpstr>
      <vt:lpstr>Phase 3</vt:lpstr>
      <vt:lpstr>Scope of Research Project</vt:lpstr>
      <vt:lpstr>PowerPoint Presentation</vt:lpstr>
      <vt:lpstr>Structure of the Team</vt:lpstr>
      <vt:lpstr>Working Group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its Interface with Indigenous Culture, Languages, and Well Being</dc:title>
  <dc:creator>ANABEL BENJAMIN BARA</dc:creator>
  <cp:lastModifiedBy>ANABEL BENJAMIN BARA</cp:lastModifiedBy>
  <cp:revision>18</cp:revision>
  <dcterms:created xsi:type="dcterms:W3CDTF">2021-04-09T03:24:16Z</dcterms:created>
  <dcterms:modified xsi:type="dcterms:W3CDTF">2021-04-09T15:21:33Z</dcterms:modified>
</cp:coreProperties>
</file>