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8" r:id="rId4"/>
    <p:sldId id="259" r:id="rId5"/>
    <p:sldId id="260" r:id="rId6"/>
    <p:sldId id="266" r:id="rId7"/>
    <p:sldId id="265" r:id="rId8"/>
    <p:sldId id="261" r:id="rId9"/>
    <p:sldId id="263" r:id="rId10"/>
    <p:sldId id="264" r:id="rId11"/>
    <p:sldId id="267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6C9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lue and Black Timeline Presentation (4).png"/>
          <p:cNvPicPr>
            <a:picLocks noChangeAspect="1"/>
          </p:cNvPicPr>
          <p:nvPr/>
        </p:nvPicPr>
        <p:blipFill>
          <a:blip r:embed="rId2"/>
          <a:srcRect l="3333" t="2593" r="2500"/>
          <a:stretch>
            <a:fillRect/>
          </a:stretch>
        </p:blipFill>
        <p:spPr>
          <a:xfrm>
            <a:off x="152400" y="381000"/>
            <a:ext cx="87630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5410200" cy="1066800"/>
          </a:xfrm>
        </p:spPr>
        <p:txBody>
          <a:bodyPr/>
          <a:lstStyle/>
          <a:p>
            <a:r>
              <a:rPr lang="en-US" dirty="0" smtClean="0"/>
              <a:t>Food Crop Inquiry </a:t>
            </a:r>
            <a:endParaRPr lang="en-US" dirty="0"/>
          </a:p>
        </p:txBody>
      </p:sp>
      <p:pic>
        <p:nvPicPr>
          <p:cNvPr id="4" name="Picture 3" descr="https://lh5.googleusercontent.com/1gnsBqvFR8v0QKMI5BhTBmBSLK0sL1NtQdcq-JaGIGmG8SxhroAdR0er0UFXVKND13Fm8ZAQBHuimxRARXDjPqLT_iFyYz5UEyJGNxohFyj80i6JlaLgHx_aG9Tsv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191000" cy="4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lh3.googleusercontent.com/SD4Btinsf4QhsIE7wR8gvCGDTzRe3Ar21UDatkeNu9OiwId6UOQjSfbF-PrXx8OKNQg7vIB9PKe5XB0aGw505oVdj4m6QrW88pQwG5XK30RgYV-YkvyS7pyKXxxXW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752600"/>
            <a:ext cx="5181599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eed Banking digitalizing Knowledge Availing data on vernacular partnering with other projects on biodiversity. Decolonizing biodiversity and Indigenous peoples relations..png"/>
          <p:cNvPicPr>
            <a:picLocks noGrp="1" noChangeAspect="1"/>
          </p:cNvPicPr>
          <p:nvPr>
            <p:ph idx="1"/>
          </p:nvPr>
        </p:nvPicPr>
        <p:blipFill>
          <a:blip r:embed="rId2"/>
          <a:srcRect r="8011"/>
          <a:stretch>
            <a:fillRect/>
          </a:stretch>
        </p:blipFill>
        <p:spPr>
          <a:xfrm>
            <a:off x="-3117" y="990600"/>
            <a:ext cx="9500405" cy="62484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lue and Black Timeline Presentation (8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726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balgoogle1971distribscreenshot2011-05-26.jpg"/>
          <p:cNvPicPr>
            <a:picLocks noChangeAspect="1"/>
          </p:cNvPicPr>
          <p:nvPr/>
        </p:nvPicPr>
        <p:blipFill>
          <a:blip r:embed="rId2"/>
          <a:srcRect l="10745" r="1269"/>
          <a:stretch>
            <a:fillRect/>
          </a:stretch>
        </p:blipFill>
        <p:spPr>
          <a:xfrm>
            <a:off x="228600" y="1447800"/>
            <a:ext cx="4022436" cy="5105400"/>
          </a:xfrm>
          <a:prstGeom prst="rect">
            <a:avLst/>
          </a:prstGeom>
        </p:spPr>
      </p:pic>
      <p:pic>
        <p:nvPicPr>
          <p:cNvPr id="11" name="Content Placeholder 10" descr="forestcover_main.jpg"/>
          <p:cNvPicPr>
            <a:picLocks noGrp="1" noChangeAspect="1"/>
          </p:cNvPicPr>
          <p:nvPr>
            <p:ph idx="1"/>
          </p:nvPr>
        </p:nvPicPr>
        <p:blipFill>
          <a:blip r:embed="rId3"/>
          <a:srcRect b="19096"/>
          <a:stretch>
            <a:fillRect/>
          </a:stretch>
        </p:blipFill>
        <p:spPr>
          <a:xfrm>
            <a:off x="4419600" y="1447800"/>
            <a:ext cx="4495800" cy="5134191"/>
          </a:xfrm>
        </p:spPr>
      </p:pic>
      <p:sp>
        <p:nvSpPr>
          <p:cNvPr id="12" name="Rectangle 11"/>
          <p:cNvSpPr/>
          <p:nvPr/>
        </p:nvSpPr>
        <p:spPr>
          <a:xfrm>
            <a:off x="1066800" y="304800"/>
            <a:ext cx="6324600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India Indigenous Peoples Map and  Forest Map of India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ue and Black Timeline Presentation (9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5" y="214290"/>
            <a:ext cx="9001156" cy="628654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ue and Black Timeline Presentation (6).png"/>
          <p:cNvPicPr>
            <a:picLocks noGrp="1" noChangeAspect="1"/>
          </p:cNvPicPr>
          <p:nvPr>
            <p:ph idx="1"/>
          </p:nvPr>
        </p:nvPicPr>
        <p:blipFill>
          <a:blip r:embed="rId2"/>
          <a:srcRect l="8987" t="7993" r="10940"/>
          <a:stretch>
            <a:fillRect/>
          </a:stretch>
        </p:blipFill>
        <p:spPr>
          <a:xfrm>
            <a:off x="228600" y="457200"/>
            <a:ext cx="6546604" cy="4495800"/>
          </a:xfrm>
        </p:spPr>
      </p:pic>
      <p:sp>
        <p:nvSpPr>
          <p:cNvPr id="5" name="Rectangle 4"/>
          <p:cNvSpPr/>
          <p:nvPr/>
        </p:nvSpPr>
        <p:spPr>
          <a:xfrm>
            <a:off x="304800" y="5105400"/>
            <a:ext cx="8534400" cy="152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Biodiversity extinctions :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Indigenous People have managed to conserve 75 % of Biodiversity in 25 % of Land.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Effect of Modern Agriculture System: 12 Crops supplying 80 percent of diets. With significant ecological impacts. 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Agriculture as major cause of </a:t>
            </a:r>
            <a:r>
              <a:rPr lang="en-US" dirty="0" smtClean="0"/>
              <a:t>Ecological </a:t>
            </a:r>
            <a:r>
              <a:rPr lang="en-US" dirty="0" smtClean="0"/>
              <a:t>crises.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533400"/>
            <a:ext cx="2576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Indigenous scientific </a:t>
            </a:r>
            <a:r>
              <a:rPr lang="en-US" dirty="0" smtClean="0"/>
              <a:t>knowledge </a:t>
            </a:r>
            <a:endParaRPr lang="en-US" dirty="0" smtClean="0"/>
          </a:p>
          <a:p>
            <a:r>
              <a:rPr lang="en-US" dirty="0" smtClean="0"/>
              <a:t>Modernity as non-science. </a:t>
            </a:r>
          </a:p>
          <a:p>
            <a:endParaRPr lang="en-US" dirty="0"/>
          </a:p>
        </p:txBody>
      </p:sp>
      <p:pic>
        <p:nvPicPr>
          <p:cNvPr id="6" name="Picture 5" descr="Screenshot_2021-04-09-19-02-23-689_cn.wps.moffice_eng.jpg"/>
          <p:cNvPicPr>
            <a:picLocks noChangeAspect="1"/>
          </p:cNvPicPr>
          <p:nvPr/>
        </p:nvPicPr>
        <p:blipFill>
          <a:blip r:embed="rId3" cstate="print"/>
          <a:srcRect t="21875" b="18750"/>
          <a:stretch>
            <a:fillRect/>
          </a:stretch>
        </p:blipFill>
        <p:spPr>
          <a:xfrm>
            <a:off x="6715140" y="2357430"/>
            <a:ext cx="2165684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Indian specificity and Importance of the research  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35480"/>
            <a:ext cx="4876800" cy="42367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705 different Indigenous communities</a:t>
            </a:r>
          </a:p>
          <a:p>
            <a:r>
              <a:rPr lang="en-US" dirty="0" smtClean="0"/>
              <a:t>Dearth of  a holistic research </a:t>
            </a:r>
          </a:p>
          <a:p>
            <a:r>
              <a:rPr lang="en-US" dirty="0" smtClean="0"/>
              <a:t>Absence of Indigenous Perspective in available research</a:t>
            </a:r>
          </a:p>
          <a:p>
            <a:r>
              <a:rPr lang="en-US" dirty="0" smtClean="0"/>
              <a:t>Indigenous people in India have been subjected to multiple conditions under which their potential to sustain and enhance biodiversity has eroded.</a:t>
            </a:r>
          </a:p>
          <a:p>
            <a:r>
              <a:rPr lang="en-US" dirty="0" smtClean="0"/>
              <a:t>Conflict on the idea of Indigenous People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1905000"/>
            <a:ext cx="2709890" cy="28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Although this research will be conducted among a few Indigenous communities, this will give us roadmaps and pave ways for further research, and policy framing among the rest of the communities in India. 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Research Objectives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(i) To understand the relationship between conservation of biodiversity, ecosystem, and indigenous communities in tribal regions of India, </a:t>
            </a:r>
          </a:p>
          <a:p>
            <a:r>
              <a:rPr lang="en-US" dirty="0" smtClean="0"/>
              <a:t> (ii) To focus on food systems and ways they are organized and produced and their role in sustaining of biodiversity and ecological balance, </a:t>
            </a:r>
            <a:r>
              <a:rPr lang="en-US" dirty="0" smtClean="0">
                <a:solidFill>
                  <a:srgbClr val="FF0000"/>
                </a:solidFill>
              </a:rPr>
              <a:t>and 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To </a:t>
            </a:r>
            <a:r>
              <a:rPr lang="en-US" dirty="0" smtClean="0">
                <a:solidFill>
                  <a:srgbClr val="FF0000"/>
                </a:solidFill>
                <a:latin typeface="Times" pitchFamily="2" charset="0"/>
              </a:rPr>
              <a:t>evolve strategies to </a:t>
            </a:r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restore and  revitalize the indigenous </a:t>
            </a:r>
            <a:r>
              <a:rPr lang="en-US" dirty="0" smtClean="0">
                <a:solidFill>
                  <a:srgbClr val="FF0000"/>
                </a:solidFill>
                <a:latin typeface="Times" pitchFamily="2" charset="0"/>
              </a:rPr>
              <a:t>food system through revitalizing interrelations between indigenous communities and ecological surroundings.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553200" cy="8199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Research Questions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5029200"/>
          </a:xfrm>
        </p:spPr>
        <p:txBody>
          <a:bodyPr>
            <a:normAutofit fontScale="85000" lnSpcReduction="20000"/>
          </a:bodyPr>
          <a:lstStyle/>
          <a:p>
            <a:pPr lvl="0" fontAlgn="base"/>
            <a:r>
              <a:rPr lang="en-US" dirty="0" smtClean="0"/>
              <a:t>What are the major food systems of indigenous people in India? What are the overlapping and also unique food systems among them? </a:t>
            </a:r>
          </a:p>
          <a:p>
            <a:pPr lvl="0" fontAlgn="base"/>
            <a:r>
              <a:rPr lang="en-US" dirty="0" smtClean="0">
                <a:solidFill>
                  <a:srgbClr val="C00000"/>
                </a:solidFill>
              </a:rPr>
              <a:t>How different state policies affect Indigenous people’s traditional food system in India. What is the major effect of modernity, displacement, erosion of rights, etc.</a:t>
            </a:r>
          </a:p>
          <a:p>
            <a:pPr lvl="0" fontAlgn="base"/>
            <a:r>
              <a:rPr lang="en-US" dirty="0" smtClean="0"/>
              <a:t>What are the recent transformations in indigenous food systems? How do these affect the sustainable indicators? </a:t>
            </a:r>
          </a:p>
          <a:p>
            <a:pPr lvl="0" fontAlgn="base"/>
            <a:r>
              <a:rPr lang="en-US" dirty="0" smtClean="0">
                <a:solidFill>
                  <a:srgbClr val="C00000"/>
                </a:solidFill>
              </a:rPr>
              <a:t>What contributions the indigenous food system can offer in the existing knowledge and practices of the sustainable food system</a:t>
            </a:r>
            <a:r>
              <a:rPr lang="en-US" dirty="0" smtClean="0"/>
              <a:t>. </a:t>
            </a:r>
          </a:p>
          <a:p>
            <a:pPr lvl="0" fontAlgn="base"/>
            <a:r>
              <a:rPr lang="en-US" dirty="0" smtClean="0"/>
              <a:t>How do Indian indigenous communities differ or match other existing ‘alternative food systems’ such as agro-ecology, food-sovereignty movements, etc? </a:t>
            </a:r>
          </a:p>
          <a:p>
            <a:pPr lvl="0" fontAlgn="base"/>
            <a:r>
              <a:rPr lang="en-US" dirty="0" smtClean="0">
                <a:solidFill>
                  <a:srgbClr val="C00000"/>
                </a:solidFill>
              </a:rPr>
              <a:t>What are the ways of the revitalization of the ‘indigenous food system’ and in what ways this advocacy can leave a lasting impact on environmental sustainability in general?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iodiversity and well being (2).png"/>
          <p:cNvPicPr>
            <a:picLocks noGrp="1" noChangeAspect="1"/>
          </p:cNvPicPr>
          <p:nvPr>
            <p:ph idx="1"/>
          </p:nvPr>
        </p:nvPicPr>
        <p:blipFill>
          <a:blip r:embed="rId2"/>
          <a:srcRect t="7993" b="3472"/>
          <a:stretch>
            <a:fillRect/>
          </a:stretch>
        </p:blipFill>
        <p:spPr>
          <a:xfrm>
            <a:off x="-114271" y="0"/>
            <a:ext cx="5475727" cy="6858000"/>
          </a:xfrm>
        </p:spPr>
      </p:pic>
      <p:pic>
        <p:nvPicPr>
          <p:cNvPr id="3" name="Picture 2" descr="IMG_5208.JPG"/>
          <p:cNvPicPr>
            <a:picLocks noChangeAspect="1"/>
          </p:cNvPicPr>
          <p:nvPr/>
        </p:nvPicPr>
        <p:blipFill>
          <a:blip r:embed="rId3" cstate="print"/>
          <a:srcRect l="4762" r="3810" b="25715"/>
          <a:stretch>
            <a:fillRect/>
          </a:stretch>
        </p:blipFill>
        <p:spPr>
          <a:xfrm rot="16200000">
            <a:off x="3857628" y="1571628"/>
            <a:ext cx="6858002" cy="37147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lh5.googleusercontent.com/pEjotCow_WVzE4MPNYODIauBQ7wDHReJLN77nzvx9kX0CIYz-Rq4JPtZvbvbT9NNke2nEdNH2i3Qqhfn9btfTLMkqyDUeEFda48Ja_fkPVE_PDWHyiBp1qtF1Q0KeQ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1"/>
            <a:ext cx="5595702" cy="647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docs.google.com/drawings/u/0/d/sAd8DLMJRz7XKvbTNJz5CPw/image?w=246&amp;h=357&amp;rev=1&amp;ac=1&amp;parent=1IJTx1NbNpf_4L070Nic0p-6PoDIxzd6v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2343150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:\DCIM\100CANON\IMG_5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075957" y="-19359722"/>
            <a:ext cx="1178727" cy="785818"/>
          </a:xfrm>
          <a:prstGeom prst="rect">
            <a:avLst/>
          </a:prstGeom>
          <a:noFill/>
        </p:spPr>
      </p:pic>
      <p:pic>
        <p:nvPicPr>
          <p:cNvPr id="6" name="Picture 5" descr="IMG_52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929066"/>
            <a:ext cx="3286116" cy="2571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9058" y="6000768"/>
            <a:ext cx="1571636" cy="428628"/>
          </a:xfrm>
          <a:prstGeom prst="rect">
            <a:avLst/>
          </a:prstGeom>
          <a:solidFill>
            <a:srgbClr val="856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Mushrooms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</TotalTime>
  <Words>239</Words>
  <Application>Microsoft Office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Slide 1</vt:lpstr>
      <vt:lpstr>Slide 2</vt:lpstr>
      <vt:lpstr>Slide 3</vt:lpstr>
      <vt:lpstr>Slide 4</vt:lpstr>
      <vt:lpstr>Indian specificity and Importance of the research  </vt:lpstr>
      <vt:lpstr>Research Objectives </vt:lpstr>
      <vt:lpstr>Research Questions </vt:lpstr>
      <vt:lpstr>Slide 8</vt:lpstr>
      <vt:lpstr>Slide 9</vt:lpstr>
      <vt:lpstr>Food Crop Inquiry 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6</cp:revision>
  <dcterms:created xsi:type="dcterms:W3CDTF">2006-08-16T00:00:00Z</dcterms:created>
  <dcterms:modified xsi:type="dcterms:W3CDTF">2021-04-09T13:43:05Z</dcterms:modified>
</cp:coreProperties>
</file>